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>
        <p:scale>
          <a:sx n="75" d="100"/>
          <a:sy n="75" d="100"/>
        </p:scale>
        <p:origin x="174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324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313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631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620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2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17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52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888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626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56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576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C70C-AE26-4018-9F04-C9ECEA607538}" type="datetimeFigureOut">
              <a:rPr lang="nl-BE" smtClean="0"/>
              <a:t>7/11/2019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97D8F-20BD-4431-9C9E-39198E98CDF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88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-442128" y="-190919"/>
            <a:ext cx="13525081" cy="7445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 rot="16200000">
            <a:off x="523726" y="-2717496"/>
            <a:ext cx="1478941" cy="1523093"/>
          </a:xfrm>
        </p:spPr>
        <p:txBody>
          <a:bodyPr vert="vert">
            <a:noAutofit/>
          </a:bodyPr>
          <a:lstStyle/>
          <a:p>
            <a:pPr algn="l"/>
            <a:endParaRPr lang="nl-BE" sz="13000" spc="-300" dirty="0">
              <a:solidFill>
                <a:srgbClr val="FF0000"/>
              </a:solidFill>
              <a:latin typeface="Bowlby One SC" panose="02000505060000020004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90000" y="1651987"/>
            <a:ext cx="5094105" cy="775754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>
                <a:solidFill>
                  <a:srgbClr val="00B050"/>
                </a:solidFill>
                <a:latin typeface="Bowlby One SC" panose="02000505060000020004" pitchFamily="2" charset="0"/>
              </a:rPr>
              <a:t>rogressive</a:t>
            </a:r>
            <a:endParaRPr lang="nl-BE" sz="4800" dirty="0">
              <a:solidFill>
                <a:srgbClr val="00B050"/>
              </a:solidFill>
              <a:latin typeface="Bowlby One SC" panose="02000505060000020004" pitchFamily="2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5717890" y="3337719"/>
            <a:ext cx="108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wlby One SC" panose="02000505060000020004" pitchFamily="2" charset="0"/>
              </a:rPr>
              <a:t>eb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383592" y="2080691"/>
            <a:ext cx="2140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8000" spc="-300" dirty="0">
                <a:solidFill>
                  <a:schemeClr val="accent4">
                    <a:lumMod val="60000"/>
                    <a:lumOff val="40000"/>
                  </a:schemeClr>
                </a:solidFill>
                <a:latin typeface="Bowlby One SC" panose="02000505060000020004" pitchFamily="2" charset="0"/>
              </a:rPr>
              <a:t>W</a:t>
            </a:r>
            <a:endParaRPr lang="nl-BE" sz="18000" dirty="0"/>
          </a:p>
        </p:txBody>
      </p:sp>
      <p:sp>
        <p:nvSpPr>
          <p:cNvPr id="7" name="Tekstvak 6"/>
          <p:cNvSpPr txBox="1"/>
          <p:nvPr/>
        </p:nvSpPr>
        <p:spPr>
          <a:xfrm>
            <a:off x="6362077" y="3924297"/>
            <a:ext cx="11176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5000" spc="-300" dirty="0">
                <a:solidFill>
                  <a:srgbClr val="FF0000"/>
                </a:solidFill>
                <a:latin typeface="Bowlby One SC" panose="02000505060000020004" pitchFamily="2" charset="0"/>
              </a:rPr>
              <a:t>A</a:t>
            </a:r>
            <a:endParaRPr lang="nl-BE" sz="15000" dirty="0"/>
          </a:p>
        </p:txBody>
      </p:sp>
      <p:sp>
        <p:nvSpPr>
          <p:cNvPr id="8" name="Tekstvak 7"/>
          <p:cNvSpPr txBox="1"/>
          <p:nvPr/>
        </p:nvSpPr>
        <p:spPr>
          <a:xfrm>
            <a:off x="220436" y="60328"/>
            <a:ext cx="12981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0" spc="-300" dirty="0">
                <a:solidFill>
                  <a:srgbClr val="00B050"/>
                </a:solidFill>
                <a:latin typeface="Bowlby One SC" panose="02000505060000020004" pitchFamily="2" charset="0"/>
              </a:rPr>
              <a:t>P</a:t>
            </a:r>
            <a:endParaRPr lang="nl-BE" sz="19000" dirty="0"/>
          </a:p>
        </p:txBody>
      </p:sp>
      <p:sp>
        <p:nvSpPr>
          <p:cNvPr id="9" name="Tekstvak 8"/>
          <p:cNvSpPr txBox="1"/>
          <p:nvPr/>
        </p:nvSpPr>
        <p:spPr>
          <a:xfrm>
            <a:off x="7886071" y="4385962"/>
            <a:ext cx="2334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0" dirty="0">
                <a:solidFill>
                  <a:srgbClr val="FF0000"/>
                </a:solidFill>
                <a:latin typeface="Bowlby One SC" panose="02000505060000020004" pitchFamily="2" charset="0"/>
              </a:rPr>
              <a:t>pp</a:t>
            </a:r>
          </a:p>
        </p:txBody>
      </p:sp>
    </p:spTree>
    <p:extLst>
      <p:ext uri="{BB962C8B-B14F-4D97-AF65-F5344CB8AC3E}">
        <p14:creationId xmlns:p14="http://schemas.microsoft.com/office/powerpoint/2010/main" val="229161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5410200" y="3887232"/>
            <a:ext cx="633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accent5">
                    <a:lumMod val="50000"/>
                  </a:schemeClr>
                </a:solidFill>
                <a:latin typeface="Antwerpen SmallCaps" panose="00000500000000000000" pitchFamily="50" charset="0"/>
              </a:rPr>
              <a:t>Apps of features, zijn offline te gebruiken.</a:t>
            </a:r>
            <a:endParaRPr lang="nl-BE" sz="2800" dirty="0">
              <a:solidFill>
                <a:schemeClr val="accent5">
                  <a:lumMod val="50000"/>
                </a:schemeClr>
              </a:solidFill>
              <a:latin typeface="Antwerpen SmallCaps" panose="00000500000000000000" pitchFamily="50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711200" y="2628900"/>
            <a:ext cx="538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6600" dirty="0">
              <a:solidFill>
                <a:srgbClr val="00B0F0"/>
              </a:solidFill>
              <a:latin typeface="Antwerpen Tall Tall" panose="00000500000000000000" pitchFamily="50" charset="0"/>
            </a:endParaRPr>
          </a:p>
        </p:txBody>
      </p:sp>
      <p:sp>
        <p:nvSpPr>
          <p:cNvPr id="4" name="Rechthoek 3"/>
          <p:cNvSpPr/>
          <p:nvPr/>
        </p:nvSpPr>
        <p:spPr>
          <a:xfrm rot="20179378">
            <a:off x="-41671" y="1271657"/>
            <a:ext cx="68905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8800" dirty="0" err="1">
                <a:solidFill>
                  <a:schemeClr val="accent5">
                    <a:lumMod val="50000"/>
                  </a:schemeClr>
                </a:solidFill>
                <a:latin typeface="Antwerpen Tall Tall" panose="00000500000000000000" pitchFamily="50" charset="0"/>
              </a:rPr>
              <a:t>connectivity</a:t>
            </a:r>
            <a:endParaRPr lang="nl-BE" sz="8800" dirty="0">
              <a:solidFill>
                <a:schemeClr val="accent5">
                  <a:lumMod val="50000"/>
                </a:schemeClr>
              </a:solidFill>
              <a:latin typeface="Antwerpen Tall Tall" panose="00000500000000000000" pitchFamily="50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578600" y="2806700"/>
            <a:ext cx="374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7012">
            <a:off x="2141175" y="2040795"/>
            <a:ext cx="4000167" cy="40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4178300" y="444500"/>
            <a:ext cx="3594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6000" dirty="0" err="1">
                <a:latin typeface="Gameplay" panose="00000400000000000000" pitchFamily="2" charset="0"/>
              </a:rPr>
              <a:t>fresh</a:t>
            </a:r>
            <a:endParaRPr lang="nl-BE" sz="6000" dirty="0">
              <a:latin typeface="Gameplay" panose="00000400000000000000" pitchFamily="2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739899"/>
            <a:ext cx="3073095" cy="3073095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1892300" y="5435600"/>
            <a:ext cx="947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>
                <a:latin typeface="Gameplay" panose="00000400000000000000" pitchFamily="2" charset="0"/>
              </a:rPr>
              <a:t>Geen updates nodig</a:t>
            </a:r>
          </a:p>
        </p:txBody>
      </p:sp>
    </p:spTree>
    <p:extLst>
      <p:ext uri="{BB962C8B-B14F-4D97-AF65-F5344CB8AC3E}">
        <p14:creationId xmlns:p14="http://schemas.microsoft.com/office/powerpoint/2010/main" val="144099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22823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579719" y="1121311"/>
            <a:ext cx="23711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9600" dirty="0">
                <a:solidFill>
                  <a:srgbClr val="00B050"/>
                </a:solidFill>
                <a:latin typeface="Impact" panose="020B0806030902050204" pitchFamily="34" charset="0"/>
              </a:rPr>
              <a:t>safe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955800" y="4889500"/>
            <a:ext cx="806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>
                <a:solidFill>
                  <a:schemeClr val="bg1"/>
                </a:solidFill>
                <a:latin typeface="Impact" panose="020B0806030902050204" pitchFamily="34" charset="0"/>
              </a:rPr>
              <a:t>HTTPS-verbinding zodat alle bezoekersdata </a:t>
            </a:r>
            <a:r>
              <a:rPr lang="nl-BE" sz="3200" dirty="0">
                <a:solidFill>
                  <a:srgbClr val="00B050"/>
                </a:solidFill>
                <a:latin typeface="Impact" panose="020B0806030902050204" pitchFamily="34" charset="0"/>
              </a:rPr>
              <a:t>veilig </a:t>
            </a:r>
            <a:r>
              <a:rPr lang="nl-BE" sz="3200" dirty="0">
                <a:solidFill>
                  <a:schemeClr val="bg1"/>
                </a:solidFill>
                <a:latin typeface="Impact" panose="020B0806030902050204" pitchFamily="34" charset="0"/>
              </a:rPr>
              <a:t>uitgewisseld wordt</a:t>
            </a:r>
          </a:p>
        </p:txBody>
      </p:sp>
    </p:spTree>
    <p:extLst>
      <p:ext uri="{BB962C8B-B14F-4D97-AF65-F5344CB8AC3E}">
        <p14:creationId xmlns:p14="http://schemas.microsoft.com/office/powerpoint/2010/main" val="236494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b="3367"/>
          <a:stretch/>
        </p:blipFill>
        <p:spPr>
          <a:xfrm>
            <a:off x="0" y="0"/>
            <a:ext cx="12400207" cy="7289800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-777875" y="224667"/>
            <a:ext cx="7531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600" dirty="0" err="1">
                <a:latin typeface="Impact" panose="020B0806030902050204" pitchFamily="34" charset="0"/>
                <a:cs typeface="Arial" panose="020B0604020202020204" pitchFamily="34" charset="0"/>
              </a:rPr>
              <a:t>installable</a:t>
            </a:r>
            <a:endParaRPr lang="nl-BE" sz="66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1624" t="3208" r="1173" b="2766"/>
          <a:stretch/>
        </p:blipFill>
        <p:spPr>
          <a:xfrm>
            <a:off x="635000" y="1841501"/>
            <a:ext cx="4389120" cy="27051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5"/>
          <a:srcRect l="1470" t="3080" r="2395" b="2110"/>
          <a:stretch/>
        </p:blipFill>
        <p:spPr>
          <a:xfrm>
            <a:off x="7133589" y="486108"/>
            <a:ext cx="2948941" cy="33147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659120" y="4284968"/>
            <a:ext cx="431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bg1"/>
                </a:solidFill>
                <a:latin typeface="Impact" panose="020B0806030902050204" pitchFamily="34" charset="0"/>
              </a:rPr>
              <a:t>Link op startscherm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5991896" y="5477014"/>
            <a:ext cx="4261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</a:lstStyle>
          <a:p>
            <a:r>
              <a:rPr lang="nl-BE" sz="4000" dirty="0">
                <a:solidFill>
                  <a:schemeClr val="bg1"/>
                </a:solidFill>
                <a:latin typeface="Impact" panose="020B0806030902050204" pitchFamily="34" charset="0"/>
              </a:rPr>
              <a:t>Of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sz="4000" dirty="0">
                <a:solidFill>
                  <a:schemeClr val="bg1"/>
                </a:solidFill>
                <a:latin typeface="Impact" panose="020B0806030902050204" pitchFamily="34" charset="0"/>
              </a:rPr>
              <a:t>desktop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sz="4000" dirty="0">
                <a:solidFill>
                  <a:schemeClr val="bg1"/>
                </a:solidFill>
                <a:latin typeface="Impact" panose="020B0806030902050204" pitchFamily="34" charset="0"/>
              </a:rPr>
              <a:t>versies</a:t>
            </a:r>
          </a:p>
        </p:txBody>
      </p:sp>
    </p:spTree>
    <p:extLst>
      <p:ext uri="{BB962C8B-B14F-4D97-AF65-F5344CB8AC3E}">
        <p14:creationId xmlns:p14="http://schemas.microsoft.com/office/powerpoint/2010/main" val="303691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853605" y="742434"/>
            <a:ext cx="64847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8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Bebas" pitchFamily="2" charset="0"/>
              </a:rPr>
              <a:t>discoverable</a:t>
            </a:r>
            <a:endParaRPr lang="nl-BE" sz="8000" dirty="0">
              <a:solidFill>
                <a:schemeClr val="accent4">
                  <a:lumMod val="60000"/>
                  <a:lumOff val="40000"/>
                </a:schemeClr>
              </a:solidFill>
              <a:latin typeface="Bebas" pitchFamily="2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298700" y="4277270"/>
            <a:ext cx="854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bas" pitchFamily="2" charset="0"/>
              </a:rPr>
              <a:t>Ze      ranken     in     google</a:t>
            </a:r>
          </a:p>
          <a:p>
            <a:r>
              <a:rPr lang="nl-BE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bas" pitchFamily="2" charset="0"/>
              </a:rPr>
              <a:t>En      goed</a:t>
            </a:r>
          </a:p>
        </p:txBody>
      </p:sp>
    </p:spTree>
    <p:extLst>
      <p:ext uri="{BB962C8B-B14F-4D97-AF65-F5344CB8AC3E}">
        <p14:creationId xmlns:p14="http://schemas.microsoft.com/office/powerpoint/2010/main" val="426858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115374" y="487081"/>
            <a:ext cx="45993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Re-</a:t>
            </a:r>
            <a:r>
              <a:rPr lang="nl-BE" sz="6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engeable</a:t>
            </a:r>
            <a:endParaRPr lang="nl-BE" sz="6600" dirty="0">
              <a:solidFill>
                <a:schemeClr val="accent6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081"/>
            <a:ext cx="4115374" cy="402963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33" y="1757076"/>
            <a:ext cx="4534533" cy="410584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115374" y="2748171"/>
            <a:ext cx="414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Dankzij</a:t>
            </a:r>
            <a:r>
              <a:rPr lang="nl-BE" sz="4400" dirty="0"/>
              <a:t> </a:t>
            </a:r>
          </a:p>
          <a:p>
            <a:r>
              <a:rPr lang="nl-BE" sz="4400" dirty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push</a:t>
            </a:r>
            <a:r>
              <a:rPr lang="nl-BE" sz="4400" dirty="0"/>
              <a:t> </a:t>
            </a:r>
            <a:r>
              <a:rPr lang="nl-BE" sz="44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</a:rPr>
              <a:t>notifications</a:t>
            </a:r>
            <a:endParaRPr lang="nl-BE" sz="4400" dirty="0">
              <a:solidFill>
                <a:schemeClr val="accent6">
                  <a:lumMod val="60000"/>
                  <a:lumOff val="4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9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3196"/>
            <a:ext cx="5671239" cy="6248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0339" y="203196"/>
            <a:ext cx="5671239" cy="6248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kstvak 5"/>
          <p:cNvSpPr txBox="1"/>
          <p:nvPr/>
        </p:nvSpPr>
        <p:spPr>
          <a:xfrm>
            <a:off x="4811846" y="380996"/>
            <a:ext cx="2338254" cy="6247864"/>
          </a:xfrm>
          <a:prstGeom prst="rect">
            <a:avLst/>
          </a:prstGeom>
          <a:noFill/>
          <a:effectLst>
            <a:glow rad="368300">
              <a:schemeClr val="accent1">
                <a:alpha val="34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BE" sz="8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Kort</a:t>
            </a:r>
          </a:p>
          <a:p>
            <a:pPr algn="ctr"/>
            <a:r>
              <a:rPr lang="nl-BE" sz="8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 door </a:t>
            </a:r>
          </a:p>
          <a:p>
            <a:pPr algn="ctr"/>
            <a:r>
              <a:rPr lang="nl-BE" sz="8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de </a:t>
            </a:r>
          </a:p>
          <a:p>
            <a:pPr algn="ctr"/>
            <a:r>
              <a:rPr lang="nl-BE" sz="8000" dirty="0">
                <a:solidFill>
                  <a:srgbClr val="FF0000"/>
                </a:solidFill>
                <a:latin typeface="Harlow Solid Italic" panose="04030604020F02020D02" pitchFamily="82" charset="0"/>
              </a:rPr>
              <a:t>bocht </a:t>
            </a:r>
          </a:p>
          <a:p>
            <a:pPr algn="ctr"/>
            <a:endParaRPr lang="nl-BE" sz="8000" dirty="0"/>
          </a:p>
        </p:txBody>
      </p:sp>
    </p:spTree>
    <p:extLst>
      <p:ext uri="{BB962C8B-B14F-4D97-AF65-F5344CB8AC3E}">
        <p14:creationId xmlns:p14="http://schemas.microsoft.com/office/powerpoint/2010/main" val="131987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-546100" y="-393700"/>
            <a:ext cx="13004800" cy="7518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266950" y="5400385"/>
            <a:ext cx="737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naam </a:t>
            </a:r>
            <a:r>
              <a:rPr lang="nl-BE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webapp</a:t>
            </a:r>
            <a:r>
              <a:rPr lang="nl-B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zegt het eigenlijk al zelf.</a:t>
            </a:r>
            <a:endParaRPr lang="nl-BE" sz="3200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58825" y="0"/>
            <a:ext cx="10394950" cy="484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nl-BE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een website </a:t>
            </a:r>
          </a:p>
          <a:p>
            <a:pPr algn="ctr">
              <a:lnSpc>
                <a:spcPct val="200000"/>
              </a:lnSpc>
            </a:pPr>
            <a:r>
              <a:rPr lang="nl-BE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die zich gedraagt </a:t>
            </a:r>
          </a:p>
          <a:p>
            <a:pPr algn="ctr">
              <a:lnSpc>
                <a:spcPct val="200000"/>
              </a:lnSpc>
            </a:pPr>
            <a:r>
              <a:rPr lang="nl-BE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 een mobiele app</a:t>
            </a:r>
            <a:endParaRPr lang="nl-BE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36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-482599"/>
            <a:ext cx="12649200" cy="8547100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 flipV="1">
            <a:off x="-450850" y="-3911600"/>
            <a:ext cx="9086850" cy="92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5" name="Tekstvak 4"/>
          <p:cNvSpPr txBox="1"/>
          <p:nvPr/>
        </p:nvSpPr>
        <p:spPr>
          <a:xfrm>
            <a:off x="1295400" y="294601"/>
            <a:ext cx="9550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8800" spc="600" dirty="0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websites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724150" y="5411450"/>
            <a:ext cx="675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spc="600" dirty="0" err="1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O</a:t>
            </a:r>
            <a:r>
              <a:rPr lang="nl-BE" sz="8800" spc="800" dirty="0" err="1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n_s</a:t>
            </a:r>
            <a:r>
              <a:rPr lang="nl-BE" sz="8800" spc="600" dirty="0" err="1">
                <a:solidFill>
                  <a:schemeClr val="bg1"/>
                </a:solidFill>
                <a:highlight>
                  <a:srgbClr val="000000"/>
                </a:highlight>
                <a:latin typeface="Impact" panose="020B0806030902050204" pitchFamily="34" charset="0"/>
              </a:rPr>
              <a:t>teroids</a:t>
            </a:r>
            <a:endParaRPr lang="nl-BE" sz="8800" spc="600" dirty="0">
              <a:solidFill>
                <a:schemeClr val="bg1"/>
              </a:solidFill>
              <a:highlight>
                <a:srgbClr val="000000"/>
              </a:highligh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7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206500" y="4025900"/>
            <a:ext cx="930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8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Adobe Fan Heiti Std B" panose="020B0700000000000000" pitchFamily="34" charset="-128"/>
              </a:rPr>
              <a:t>requirements</a:t>
            </a:r>
            <a:endParaRPr lang="nl-BE" sz="8000" dirty="0">
              <a:solidFill>
                <a:schemeClr val="accent4">
                  <a:lumMod val="60000"/>
                  <a:lumOff val="40000"/>
                </a:schemeClr>
              </a:solidFill>
              <a:latin typeface="Impact" panose="020B0806030902050204" pitchFamily="34" charset="0"/>
              <a:ea typeface="Adobe Fan Heiti Std B" panose="020B0700000000000000" pitchFamily="34" charset="-128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06500" y="1054100"/>
            <a:ext cx="930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8000" dirty="0">
                <a:solidFill>
                  <a:schemeClr val="accent4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Adobe Fan Heiti Std B" panose="020B0700000000000000" pitchFamily="34" charset="-128"/>
              </a:rPr>
              <a:t>The PWA</a:t>
            </a:r>
          </a:p>
        </p:txBody>
      </p:sp>
    </p:spTree>
    <p:extLst>
      <p:ext uri="{BB962C8B-B14F-4D97-AF65-F5344CB8AC3E}">
        <p14:creationId xmlns:p14="http://schemas.microsoft.com/office/powerpoint/2010/main" val="34871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/>
        </p:nvSpPr>
        <p:spPr>
          <a:xfrm>
            <a:off x="-1270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kstvak 2"/>
          <p:cNvSpPr txBox="1"/>
          <p:nvPr/>
        </p:nvSpPr>
        <p:spPr>
          <a:xfrm>
            <a:off x="4038600" y="79230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progressive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4175125" y="4719171"/>
            <a:ext cx="7531100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l-BE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connectivity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4765675" y="2507722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  <a:latin typeface="Vogue" pitchFamily="2" charset="0"/>
              </a:rPr>
              <a:t>safe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4425950" y="1196023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algn="ctr"/>
            <a:r>
              <a:rPr lang="nl-BE" sz="3200" dirty="0">
                <a:latin typeface="Vogue" pitchFamily="2" charset="0"/>
              </a:rPr>
              <a:t>App-like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660900" y="1780798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fresh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111625" y="5265226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discoverable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111625" y="5992150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>
                <a:solidFill>
                  <a:schemeClr val="bg1"/>
                </a:solidFill>
                <a:latin typeface="Vogue" pitchFamily="2" charset="0"/>
              </a:rPr>
              <a:t>Re-</a:t>
            </a:r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engeable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425950" y="3258082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4175125" y="3969414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installable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4175125" y="611248"/>
            <a:ext cx="7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>
                <a:solidFill>
                  <a:schemeClr val="bg1"/>
                </a:solidFill>
                <a:latin typeface="Vogue" pitchFamily="2" charset="0"/>
              </a:rPr>
              <a:t>responsive</a:t>
            </a:r>
            <a:endParaRPr lang="nl-BE" sz="3200" dirty="0">
              <a:solidFill>
                <a:schemeClr val="bg1"/>
              </a:solidFill>
              <a:latin typeface="Vog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6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3429000" y="685800"/>
            <a:ext cx="718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Futura" panose="02000505050000020004" pitchFamily="2" charset="0"/>
              </a:rPr>
              <a:t>progressive</a:t>
            </a:r>
            <a:endParaRPr lang="nl-BE" sz="5400" dirty="0">
              <a:solidFill>
                <a:schemeClr val="accent1">
                  <a:lumMod val="60000"/>
                  <a:lumOff val="40000"/>
                </a:schemeClr>
              </a:solidFill>
              <a:latin typeface="Futura" panose="02000505050000020004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863600" y="2413000"/>
            <a:ext cx="1059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Werken voor </a:t>
            </a:r>
          </a:p>
          <a:p>
            <a:r>
              <a:rPr lang="nl-BE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elke gebruiker, </a:t>
            </a:r>
          </a:p>
          <a:p>
            <a:r>
              <a:rPr lang="nl-BE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op </a:t>
            </a:r>
          </a:p>
          <a:p>
            <a:r>
              <a:rPr lang="nl-BE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elke browser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71" y="3886732"/>
            <a:ext cx="1057258" cy="1057258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45" y="3990597"/>
            <a:ext cx="976948" cy="97694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72" y="2649604"/>
            <a:ext cx="775421" cy="775421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45" y="5204149"/>
            <a:ext cx="1027310" cy="102731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48" y="2413000"/>
            <a:ext cx="826552" cy="826552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929" y="409237"/>
            <a:ext cx="962052" cy="962052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510" y="2175159"/>
            <a:ext cx="1148193" cy="1148193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41" y="4174966"/>
            <a:ext cx="1030420" cy="1030420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93" y="890263"/>
            <a:ext cx="953955" cy="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9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79300" cy="6849834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254000" y="135741"/>
            <a:ext cx="768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 err="1">
                <a:solidFill>
                  <a:schemeClr val="accent6"/>
                </a:solidFill>
                <a:latin typeface="Bebas" pitchFamily="2" charset="0"/>
                <a:ea typeface="Adobe Heiti Std R" panose="020B0400000000000000" pitchFamily="34" charset="-128"/>
              </a:rPr>
              <a:t>responsive</a:t>
            </a:r>
            <a:endParaRPr lang="nl-BE" sz="8000" dirty="0">
              <a:solidFill>
                <a:schemeClr val="accent6"/>
              </a:solidFill>
              <a:latin typeface="Bebas" pitchFamily="2" charset="0"/>
              <a:ea typeface="Adobe Heiti Std R" panose="020B0400000000000000" pitchFamily="34" charset="-128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6210300" y="4621212"/>
            <a:ext cx="561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>
                <a:solidFill>
                  <a:schemeClr val="accent6"/>
                </a:solidFill>
                <a:latin typeface="Bebas" pitchFamily="2" charset="0"/>
                <a:ea typeface="Adobe Heiti Std R" panose="020B0400000000000000" pitchFamily="34" charset="-128"/>
              </a:rPr>
              <a:t>De PWA past zich aan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859693" y="3040196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8000">
                <a:solidFill>
                  <a:schemeClr val="accent4">
                    <a:lumMod val="60000"/>
                    <a:lumOff val="40000"/>
                  </a:schemeClr>
                </a:solidFill>
                <a:latin typeface="Bebas" pitchFamily="2" charset="0"/>
                <a:ea typeface="Adobe Heiti Std R" panose="020B0400000000000000" pitchFamily="34" charset="-128"/>
              </a:defRPr>
            </a:lvl1pPr>
          </a:lstStyle>
          <a:p>
            <a:r>
              <a:rPr lang="nl-BE" sz="4400" dirty="0">
                <a:solidFill>
                  <a:schemeClr val="accent6"/>
                </a:solidFill>
              </a:rPr>
              <a:t>Desktop, tablet of gsm</a:t>
            </a:r>
          </a:p>
        </p:txBody>
      </p:sp>
    </p:spTree>
    <p:extLst>
      <p:ext uri="{BB962C8B-B14F-4D97-AF65-F5344CB8AC3E}">
        <p14:creationId xmlns:p14="http://schemas.microsoft.com/office/powerpoint/2010/main" val="165531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/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7480300" y="279400"/>
            <a:ext cx="506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0" dirty="0">
                <a:solidFill>
                  <a:schemeClr val="accent2">
                    <a:lumMod val="75000"/>
                  </a:schemeClr>
                </a:solidFill>
                <a:latin typeface="Kabel LT Std Black" panose="020D0902020204020204" pitchFamily="34" charset="0"/>
              </a:rPr>
              <a:t>App-like</a:t>
            </a:r>
            <a:endParaRPr lang="nl-BE" sz="8000" dirty="0">
              <a:solidFill>
                <a:schemeClr val="accent2">
                  <a:lumMod val="75000"/>
                </a:schemeClr>
              </a:solidFill>
              <a:latin typeface="Kabel LT Std Black" panose="020D0902020204020204" pitchFamily="34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584200" y="4241800"/>
            <a:ext cx="419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800" dirty="0">
                <a:solidFill>
                  <a:schemeClr val="accent2">
                    <a:lumMod val="75000"/>
                  </a:schemeClr>
                </a:solidFill>
                <a:latin typeface="Kabel LT Std Black" panose="020D0902020204020204" pitchFamily="34" charset="0"/>
              </a:rPr>
              <a:t>Het voelt aan als een app</a:t>
            </a:r>
          </a:p>
        </p:txBody>
      </p:sp>
    </p:spTree>
    <p:extLst>
      <p:ext uri="{BB962C8B-B14F-4D97-AF65-F5344CB8AC3E}">
        <p14:creationId xmlns:p14="http://schemas.microsoft.com/office/powerpoint/2010/main" val="34018851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97</Words>
  <Application>Microsoft Office PowerPoint</Application>
  <PresentationFormat>Breedbeeld</PresentationFormat>
  <Paragraphs>52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33" baseType="lpstr">
      <vt:lpstr>Adobe Fan Heiti Std B</vt:lpstr>
      <vt:lpstr>Adobe Heiti Std R</vt:lpstr>
      <vt:lpstr>Antwerpen SmallCaps</vt:lpstr>
      <vt:lpstr>Antwerpen Tall Tall</vt:lpstr>
      <vt:lpstr>Arial</vt:lpstr>
      <vt:lpstr>Bahnschrift SemiBold</vt:lpstr>
      <vt:lpstr>Bebas</vt:lpstr>
      <vt:lpstr>Bowlby One SC</vt:lpstr>
      <vt:lpstr>Calibri</vt:lpstr>
      <vt:lpstr>Calibri Light</vt:lpstr>
      <vt:lpstr>Futura</vt:lpstr>
      <vt:lpstr>Gameplay</vt:lpstr>
      <vt:lpstr>Harlow Solid Italic</vt:lpstr>
      <vt:lpstr>Impact</vt:lpstr>
      <vt:lpstr>Kabel LT Std Black</vt:lpstr>
      <vt:lpstr>Vogue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 Moorkens</dc:creator>
  <cp:lastModifiedBy>Jan Moorkens</cp:lastModifiedBy>
  <cp:revision>25</cp:revision>
  <dcterms:created xsi:type="dcterms:W3CDTF">2019-11-07T20:59:15Z</dcterms:created>
  <dcterms:modified xsi:type="dcterms:W3CDTF">2019-11-08T10:10:36Z</dcterms:modified>
</cp:coreProperties>
</file>